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Lst>
  <p:sldSz cx="18288000" cy="10287000"/>
  <p:notesSz cx="6858000" cy="9144000"/>
  <p:embeddedFontLst>
    <p:embeddedFont>
      <p:font typeface="Calibri" panose="020F0502020204030204" pitchFamily="34" charset="0"/>
      <p:regular r:id="rId9"/>
      <p:bold r:id="rId10"/>
      <p:italic r:id="rId11"/>
      <p:boldItalic r:id="rId12"/>
    </p:embeddedFont>
    <p:embeddedFont>
      <p:font typeface="Cantora One" panose="020B0604020202020204" charset="0"/>
      <p:regular r:id="rId13"/>
    </p:embeddedFont>
    <p:embeddedFont>
      <p:font typeface="Canva Sans Bold" panose="020B0604020202020204" charset="0"/>
      <p:regular r:id="rId14"/>
    </p:embeddedFont>
    <p:embeddedFont>
      <p:font typeface="Cardo Bold" panose="020B0604020202020204" charset="-79"/>
      <p:regular r:id="rId15"/>
    </p:embeddedFont>
    <p:embeddedFont>
      <p:font typeface="Maharlika" panose="020B0604020202020204" charset="0"/>
      <p:regular r:id="rId16"/>
    </p:embeddedFont>
    <p:embeddedFont>
      <p:font typeface="Montserrat Classic Bold" panose="020B0604020202020204" charset="0"/>
      <p:regular r:id="rId17"/>
    </p:embeddedFont>
    <p:embeddedFont>
      <p:font typeface="Montserrat Light" panose="00000400000000000000" pitchFamily="2" charset="0"/>
      <p:regular r:id="rId18"/>
    </p:embeddedFont>
    <p:embeddedFont>
      <p:font typeface="Old Standard" panose="020B0604020202020204" charset="0"/>
      <p:regular r:id="rId19"/>
    </p:embeddedFont>
    <p:embeddedFont>
      <p:font typeface="Old Standard Italics" panose="020B0604020202020204" charset="0"/>
      <p:regular r:id="rId20"/>
    </p:embeddedFont>
    <p:embeddedFont>
      <p:font typeface="Poppins Bold" panose="020B0604020202020204" charset="0"/>
      <p:regular r:id="rId21"/>
    </p:embeddedFont>
    <p:embeddedFont>
      <p:font typeface="Poppins Semi-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0" d="100"/>
          <a:sy n="70" d="100"/>
        </p:scale>
        <p:origin x="77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5.fntdata"/><Relationship Id="rId18" Type="http://schemas.openxmlformats.org/officeDocument/2006/relationships/font" Target="fonts/font10.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7.fntdata"/><Relationship Id="rId23" Type="http://schemas.openxmlformats.org/officeDocument/2006/relationships/presProps" Target="presProps.xml"/><Relationship Id="rId10" Type="http://schemas.openxmlformats.org/officeDocument/2006/relationships/font" Target="fonts/font2.fntdata"/><Relationship Id="rId19"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font" Target="fonts/font1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27-Nov-23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27-Nov-23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27-Nov-23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27-Nov-23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27-Nov-23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27-Nov-23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27-Nov-23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27-Nov-23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27-Nov-23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27-Nov-23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27-Nov-23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27-Nov-23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66769"/>
        </a:solidFill>
        <a:effectLst/>
      </p:bgPr>
    </p:bg>
    <p:spTree>
      <p:nvGrpSpPr>
        <p:cNvPr id="1" name=""/>
        <p:cNvGrpSpPr/>
        <p:nvPr/>
      </p:nvGrpSpPr>
      <p:grpSpPr>
        <a:xfrm>
          <a:off x="0" y="0"/>
          <a:ext cx="0" cy="0"/>
          <a:chOff x="0" y="0"/>
          <a:chExt cx="0" cy="0"/>
        </a:xfrm>
      </p:grpSpPr>
      <p:sp>
        <p:nvSpPr>
          <p:cNvPr id="2" name="TextBox 2"/>
          <p:cNvSpPr txBox="1"/>
          <p:nvPr/>
        </p:nvSpPr>
        <p:spPr>
          <a:xfrm>
            <a:off x="8088010" y="1807819"/>
            <a:ext cx="9547956" cy="813766"/>
          </a:xfrm>
          <a:prstGeom prst="rect">
            <a:avLst/>
          </a:prstGeom>
        </p:spPr>
        <p:txBody>
          <a:bodyPr lIns="0" tIns="0" rIns="0" bIns="0" rtlCol="0" anchor="t">
            <a:spAutoFit/>
          </a:bodyPr>
          <a:lstStyle/>
          <a:p>
            <a:pPr algn="r">
              <a:lnSpc>
                <a:spcPts val="5507"/>
              </a:lnSpc>
            </a:pPr>
            <a:r>
              <a:rPr lang="en-US" sz="4589">
                <a:solidFill>
                  <a:srgbClr val="FDFEEC"/>
                </a:solidFill>
                <a:latin typeface="Old Standard Italics"/>
              </a:rPr>
              <a:t>1948 - 1952</a:t>
            </a:r>
          </a:p>
        </p:txBody>
      </p:sp>
      <p:sp>
        <p:nvSpPr>
          <p:cNvPr id="3" name="TextBox 3"/>
          <p:cNvSpPr txBox="1">
            <a:spLocks noGrp="1" noRot="1" noMove="1" noResize="1" noEditPoints="1" noAdjustHandles="1" noChangeArrowheads="1" noChangeShapeType="1"/>
          </p:cNvSpPr>
          <p:nvPr/>
        </p:nvSpPr>
        <p:spPr>
          <a:xfrm>
            <a:off x="5422400" y="1938477"/>
            <a:ext cx="12395640" cy="4831665"/>
          </a:xfrm>
          <a:prstGeom prst="rect">
            <a:avLst/>
          </a:prstGeom>
        </p:spPr>
        <p:txBody>
          <a:bodyPr lIns="0" tIns="0" rIns="0" bIns="0" rtlCol="0" anchor="t">
            <a:spAutoFit/>
          </a:bodyPr>
          <a:lstStyle/>
          <a:p>
            <a:pPr algn="r">
              <a:lnSpc>
                <a:spcPts val="17709"/>
              </a:lnSpc>
            </a:pPr>
            <a:r>
              <a:rPr lang="en-US" sz="14758" dirty="0" err="1">
                <a:solidFill>
                  <a:srgbClr val="FDFEEC"/>
                </a:solidFill>
                <a:latin typeface="Old Standard"/>
              </a:rPr>
              <a:t>anguage</a:t>
            </a:r>
            <a:r>
              <a:rPr lang="en-US" sz="14758" dirty="0">
                <a:solidFill>
                  <a:srgbClr val="FDFEEC"/>
                </a:solidFill>
                <a:latin typeface="Old Standard"/>
              </a:rPr>
              <a:t> </a:t>
            </a:r>
          </a:p>
          <a:p>
            <a:pPr algn="r">
              <a:lnSpc>
                <a:spcPts val="17709"/>
              </a:lnSpc>
            </a:pPr>
            <a:r>
              <a:rPr lang="en-US" sz="14758" dirty="0">
                <a:solidFill>
                  <a:srgbClr val="FDFEEC"/>
                </a:solidFill>
                <a:latin typeface="Old Standard"/>
              </a:rPr>
              <a:t> </a:t>
            </a:r>
            <a:r>
              <a:rPr lang="en-US" sz="14758" dirty="0" err="1">
                <a:solidFill>
                  <a:srgbClr val="FDFEEC"/>
                </a:solidFill>
                <a:latin typeface="Old Standard"/>
              </a:rPr>
              <a:t>ovement</a:t>
            </a:r>
            <a:endParaRPr lang="en-US" sz="14758" dirty="0">
              <a:solidFill>
                <a:srgbClr val="FDFEEC"/>
              </a:solidFill>
              <a:latin typeface="Old Standard"/>
            </a:endParaRPr>
          </a:p>
        </p:txBody>
      </p:sp>
      <p:grpSp>
        <p:nvGrpSpPr>
          <p:cNvPr id="4" name="Group 4"/>
          <p:cNvGrpSpPr/>
          <p:nvPr/>
        </p:nvGrpSpPr>
        <p:grpSpPr>
          <a:xfrm>
            <a:off x="5422400" y="7227891"/>
            <a:ext cx="12865600" cy="1802656"/>
            <a:chOff x="0" y="0"/>
            <a:chExt cx="19369341" cy="2403541"/>
          </a:xfrm>
        </p:grpSpPr>
        <p:sp>
          <p:nvSpPr>
            <p:cNvPr id="5" name="AutoShape 5"/>
            <p:cNvSpPr/>
            <p:nvPr/>
          </p:nvSpPr>
          <p:spPr>
            <a:xfrm>
              <a:off x="0" y="0"/>
              <a:ext cx="19369341" cy="2403541"/>
            </a:xfrm>
            <a:prstGeom prst="rect">
              <a:avLst/>
            </a:prstGeom>
            <a:solidFill>
              <a:srgbClr val="020301"/>
            </a:solidFill>
          </p:spPr>
          <p:txBody>
            <a:bodyPr/>
            <a:lstStyle/>
            <a:p>
              <a:endParaRPr lang="en-US"/>
            </a:p>
          </p:txBody>
        </p:sp>
        <p:sp>
          <p:nvSpPr>
            <p:cNvPr id="6" name="TextBox 6"/>
            <p:cNvSpPr txBox="1">
              <a:spLocks noGrp="1" noRot="1" noMove="1" noResize="1" noEditPoints="1" noAdjustHandles="1" noChangeArrowheads="1" noChangeShapeType="1"/>
            </p:cNvSpPr>
            <p:nvPr/>
          </p:nvSpPr>
          <p:spPr>
            <a:xfrm>
              <a:off x="1560061" y="392836"/>
              <a:ext cx="15147703" cy="1570243"/>
            </a:xfrm>
            <a:prstGeom prst="rect">
              <a:avLst/>
            </a:prstGeom>
          </p:spPr>
          <p:txBody>
            <a:bodyPr lIns="0" tIns="0" rIns="0" bIns="0" rtlCol="0" anchor="t">
              <a:spAutoFit/>
            </a:bodyPr>
            <a:lstStyle/>
            <a:p>
              <a:pPr algn="ctr">
                <a:lnSpc>
                  <a:spcPts val="3207"/>
                </a:lnSpc>
              </a:pPr>
              <a:r>
                <a:rPr lang="en-US" sz="2290" spc="458" dirty="0">
                  <a:solidFill>
                    <a:srgbClr val="FDFEEC"/>
                  </a:solidFill>
                  <a:latin typeface="Montserrat Light"/>
                </a:rPr>
                <a:t>PRESENTED BY</a:t>
              </a:r>
            </a:p>
            <a:p>
              <a:pPr algn="ctr">
                <a:lnSpc>
                  <a:spcPts val="3207"/>
                </a:lnSpc>
              </a:pPr>
              <a:r>
                <a:rPr lang="en-US" sz="2290" spc="458" dirty="0">
                  <a:solidFill>
                    <a:srgbClr val="FDFEEC"/>
                  </a:solidFill>
                  <a:latin typeface="Montserrat Light"/>
                </a:rPr>
                <a:t> SHEIKH SARAFAT HOSSAIN</a:t>
              </a:r>
            </a:p>
            <a:p>
              <a:pPr algn="ctr">
                <a:lnSpc>
                  <a:spcPts val="3207"/>
                </a:lnSpc>
              </a:pPr>
              <a:r>
                <a:rPr lang="en-US" sz="2290" spc="458" dirty="0">
                  <a:solidFill>
                    <a:srgbClr val="FDFEEC"/>
                  </a:solidFill>
                  <a:latin typeface="Montserrat Light"/>
                </a:rPr>
                <a:t>(2022-3-60-109)</a:t>
              </a:r>
            </a:p>
          </p:txBody>
        </p:sp>
      </p:grpSp>
      <p:sp>
        <p:nvSpPr>
          <p:cNvPr id="7" name="Freeform 7"/>
          <p:cNvSpPr>
            <a:spLocks noGrp="1" noRot="1" noMove="1" noResize="1" noEditPoints="1" noAdjustHandles="1" noChangeArrowheads="1" noChangeShapeType="1"/>
          </p:cNvSpPr>
          <p:nvPr/>
        </p:nvSpPr>
        <p:spPr>
          <a:xfrm>
            <a:off x="-641831" y="-180077"/>
            <a:ext cx="8134639" cy="10647153"/>
          </a:xfrm>
          <a:custGeom>
            <a:avLst/>
            <a:gdLst/>
            <a:ahLst/>
            <a:cxnLst/>
            <a:rect l="l" t="t" r="r" b="b"/>
            <a:pathLst>
              <a:path w="8134639" h="10647153">
                <a:moveTo>
                  <a:pt x="0" y="0"/>
                </a:moveTo>
                <a:lnTo>
                  <a:pt x="8134639" y="0"/>
                </a:lnTo>
                <a:lnTo>
                  <a:pt x="8134639" y="10647154"/>
                </a:lnTo>
                <a:lnTo>
                  <a:pt x="0" y="10647154"/>
                </a:lnTo>
                <a:lnTo>
                  <a:pt x="0" y="0"/>
                </a:lnTo>
                <a:close/>
              </a:path>
            </a:pathLst>
          </a:custGeom>
          <a:blipFill>
            <a:blip r:embed="rId2"/>
            <a:stretch>
              <a:fillRect t="-7329" b="-7329"/>
            </a:stretch>
          </a:blipFill>
        </p:spPr>
        <p:txBody>
          <a:bodyPr/>
          <a:lstStyle/>
          <a:p>
            <a:endParaRPr lang="en-US"/>
          </a:p>
        </p:txBody>
      </p:sp>
      <p:sp>
        <p:nvSpPr>
          <p:cNvPr id="8" name="TextBox 8"/>
          <p:cNvSpPr txBox="1"/>
          <p:nvPr/>
        </p:nvSpPr>
        <p:spPr>
          <a:xfrm>
            <a:off x="9361500" y="3821808"/>
            <a:ext cx="1839187" cy="3087926"/>
          </a:xfrm>
          <a:prstGeom prst="rect">
            <a:avLst/>
          </a:prstGeom>
        </p:spPr>
        <p:txBody>
          <a:bodyPr lIns="0" tIns="0" rIns="0" bIns="0" rtlCol="0" anchor="t">
            <a:spAutoFit/>
          </a:bodyPr>
          <a:lstStyle/>
          <a:p>
            <a:pPr algn="r">
              <a:lnSpc>
                <a:spcPts val="21239"/>
              </a:lnSpc>
            </a:pPr>
            <a:r>
              <a:rPr lang="en-US" sz="17699" dirty="0">
                <a:solidFill>
                  <a:srgbClr val="FDFEEC"/>
                </a:solidFill>
                <a:latin typeface="Old Standard"/>
              </a:rPr>
              <a:t>M</a:t>
            </a:r>
          </a:p>
        </p:txBody>
      </p:sp>
      <p:sp>
        <p:nvSpPr>
          <p:cNvPr id="9" name="TextBox 9"/>
          <p:cNvSpPr txBox="1"/>
          <p:nvPr/>
        </p:nvSpPr>
        <p:spPr>
          <a:xfrm>
            <a:off x="9256613" y="1503019"/>
            <a:ext cx="1889578" cy="3190406"/>
          </a:xfrm>
          <a:prstGeom prst="rect">
            <a:avLst/>
          </a:prstGeom>
        </p:spPr>
        <p:txBody>
          <a:bodyPr lIns="0" tIns="0" rIns="0" bIns="0" rtlCol="0" anchor="t">
            <a:spAutoFit/>
          </a:bodyPr>
          <a:lstStyle/>
          <a:p>
            <a:pPr algn="r">
              <a:lnSpc>
                <a:spcPts val="21821"/>
              </a:lnSpc>
            </a:pPr>
            <a:r>
              <a:rPr lang="en-US" sz="18184" dirty="0">
                <a:solidFill>
                  <a:srgbClr val="FDFEEC"/>
                </a:solidFill>
                <a:latin typeface="Old Standard"/>
              </a:rPr>
              <a:t>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20301"/>
        </a:solidFill>
        <a:effectLst/>
      </p:bgPr>
    </p:bg>
    <p:spTree>
      <p:nvGrpSpPr>
        <p:cNvPr id="1" name=""/>
        <p:cNvGrpSpPr/>
        <p:nvPr/>
      </p:nvGrpSpPr>
      <p:grpSpPr>
        <a:xfrm>
          <a:off x="0" y="0"/>
          <a:ext cx="0" cy="0"/>
          <a:chOff x="0" y="0"/>
          <a:chExt cx="0" cy="0"/>
        </a:xfrm>
      </p:grpSpPr>
      <p:sp>
        <p:nvSpPr>
          <p:cNvPr id="2" name="AutoShape 2"/>
          <p:cNvSpPr>
            <a:spLocks noGrp="1" noRot="1" noMove="1" noResize="1" noEditPoints="1" noAdjustHandles="1" noChangeArrowheads="1" noChangeShapeType="1"/>
          </p:cNvSpPr>
          <p:nvPr/>
        </p:nvSpPr>
        <p:spPr>
          <a:xfrm>
            <a:off x="170319" y="198874"/>
            <a:ext cx="17919510" cy="9861401"/>
          </a:xfrm>
          <a:prstGeom prst="rect">
            <a:avLst/>
          </a:prstGeom>
          <a:solidFill>
            <a:srgbClr val="D2D2DB"/>
          </a:solidFill>
        </p:spPr>
        <p:txBody>
          <a:bodyPr/>
          <a:lstStyle/>
          <a:p>
            <a:endParaRPr lang="en-US"/>
          </a:p>
        </p:txBody>
      </p:sp>
      <p:sp>
        <p:nvSpPr>
          <p:cNvPr id="3" name="Freeform 3"/>
          <p:cNvSpPr>
            <a:spLocks noGrp="1" noRot="1" noMove="1" noResize="1" noEditPoints="1" noAdjustHandles="1" noChangeArrowheads="1" noChangeShapeType="1"/>
          </p:cNvSpPr>
          <p:nvPr/>
        </p:nvSpPr>
        <p:spPr>
          <a:xfrm>
            <a:off x="729757" y="3673218"/>
            <a:ext cx="6515562" cy="5585082"/>
          </a:xfrm>
          <a:custGeom>
            <a:avLst/>
            <a:gdLst/>
            <a:ahLst/>
            <a:cxnLst/>
            <a:rect l="l" t="t" r="r" b="b"/>
            <a:pathLst>
              <a:path w="6515562" h="5585082">
                <a:moveTo>
                  <a:pt x="0" y="0"/>
                </a:moveTo>
                <a:lnTo>
                  <a:pt x="6515563" y="0"/>
                </a:lnTo>
                <a:lnTo>
                  <a:pt x="6515563" y="5585082"/>
                </a:lnTo>
                <a:lnTo>
                  <a:pt x="0" y="5585082"/>
                </a:lnTo>
                <a:lnTo>
                  <a:pt x="0" y="0"/>
                </a:lnTo>
                <a:close/>
              </a:path>
            </a:pathLst>
          </a:custGeom>
          <a:blipFill>
            <a:blip r:embed="rId2"/>
            <a:stretch>
              <a:fillRect l="-7916" r="-14208" b="-17005"/>
            </a:stretch>
          </a:blipFill>
        </p:spPr>
        <p:txBody>
          <a:bodyPr/>
          <a:lstStyle/>
          <a:p>
            <a:endParaRPr lang="en-US"/>
          </a:p>
        </p:txBody>
      </p:sp>
      <p:sp>
        <p:nvSpPr>
          <p:cNvPr id="4" name="TextBox 4"/>
          <p:cNvSpPr txBox="1">
            <a:spLocks noGrp="1" noRot="1" noMove="1" noResize="1" noEditPoints="1" noAdjustHandles="1" noChangeArrowheads="1" noChangeShapeType="1"/>
          </p:cNvSpPr>
          <p:nvPr/>
        </p:nvSpPr>
        <p:spPr>
          <a:xfrm>
            <a:off x="7000693" y="413516"/>
            <a:ext cx="11287307" cy="8844784"/>
          </a:xfrm>
          <a:prstGeom prst="rect">
            <a:avLst/>
          </a:prstGeom>
        </p:spPr>
        <p:txBody>
          <a:bodyPr lIns="0" tIns="0" rIns="0" bIns="0" rtlCol="0" anchor="t">
            <a:spAutoFit/>
          </a:bodyPr>
          <a:lstStyle/>
          <a:p>
            <a:pPr marL="962064" lvl="1" indent="-481032">
              <a:lnSpc>
                <a:spcPts val="5347"/>
              </a:lnSpc>
              <a:buFont typeface="Arial"/>
              <a:buChar char="•"/>
            </a:pPr>
            <a:r>
              <a:rPr lang="en-US" sz="4456" dirty="0">
                <a:solidFill>
                  <a:srgbClr val="020301"/>
                </a:solidFill>
                <a:latin typeface="Old Standard"/>
              </a:rPr>
              <a:t>The question was raised immediately after the creation of Pakistan.</a:t>
            </a:r>
          </a:p>
          <a:p>
            <a:pPr>
              <a:lnSpc>
                <a:spcPts val="5347"/>
              </a:lnSpc>
            </a:pPr>
            <a:endParaRPr lang="en-US" sz="4456" dirty="0">
              <a:solidFill>
                <a:srgbClr val="020301"/>
              </a:solidFill>
              <a:latin typeface="Old Standard"/>
            </a:endParaRPr>
          </a:p>
          <a:p>
            <a:pPr marL="962064" lvl="1" indent="-481032">
              <a:lnSpc>
                <a:spcPts val="5347"/>
              </a:lnSpc>
              <a:buFont typeface="Arial"/>
              <a:buChar char="•"/>
            </a:pPr>
            <a:r>
              <a:rPr lang="en-US" sz="4456" dirty="0">
                <a:solidFill>
                  <a:srgbClr val="020301"/>
                </a:solidFill>
                <a:latin typeface="Old Standard"/>
              </a:rPr>
              <a:t>The central leaders and the Urdu-speaking intellectuals of Pakistan declared that Urdu would be the state language of Pakistan.</a:t>
            </a:r>
          </a:p>
          <a:p>
            <a:pPr>
              <a:lnSpc>
                <a:spcPts val="5347"/>
              </a:lnSpc>
            </a:pPr>
            <a:endParaRPr lang="en-US" sz="4456" dirty="0">
              <a:solidFill>
                <a:srgbClr val="020301"/>
              </a:solidFill>
              <a:latin typeface="Old Standard"/>
            </a:endParaRPr>
          </a:p>
          <a:p>
            <a:pPr marL="962064" lvl="1" indent="-481032" algn="l">
              <a:lnSpc>
                <a:spcPts val="5347"/>
              </a:lnSpc>
              <a:buFont typeface="Arial"/>
              <a:buChar char="•"/>
            </a:pPr>
            <a:r>
              <a:rPr lang="en-US" sz="4456" dirty="0">
                <a:solidFill>
                  <a:srgbClr val="020301"/>
                </a:solidFill>
                <a:latin typeface="Old Standard"/>
              </a:rPr>
              <a:t>The students and intellectuals of East </a:t>
            </a:r>
            <a:r>
              <a:rPr lang="en-US" sz="4456" dirty="0" err="1">
                <a:solidFill>
                  <a:srgbClr val="020301"/>
                </a:solidFill>
                <a:latin typeface="Old Standard"/>
              </a:rPr>
              <a:t>Pakistan,started</a:t>
            </a:r>
            <a:r>
              <a:rPr lang="en-US" sz="4456" dirty="0">
                <a:solidFill>
                  <a:srgbClr val="020301"/>
                </a:solidFill>
                <a:latin typeface="Old Standard"/>
              </a:rPr>
              <a:t> to raise their voice that Bangla be made one of the state languages which finally turned into a mass movement.</a:t>
            </a:r>
          </a:p>
        </p:txBody>
      </p:sp>
      <p:grpSp>
        <p:nvGrpSpPr>
          <p:cNvPr id="5" name="Group 5"/>
          <p:cNvGrpSpPr/>
          <p:nvPr/>
        </p:nvGrpSpPr>
        <p:grpSpPr>
          <a:xfrm>
            <a:off x="729757" y="508766"/>
            <a:ext cx="7018096" cy="3563314"/>
            <a:chOff x="0" y="0"/>
            <a:chExt cx="9357461" cy="4751086"/>
          </a:xfrm>
        </p:grpSpPr>
        <p:sp>
          <p:nvSpPr>
            <p:cNvPr id="6" name="TextBox 6"/>
            <p:cNvSpPr txBox="1">
              <a:spLocks noGrp="1" noRot="1" noMove="1" noResize="1" noEditPoints="1" noAdjustHandles="1" noChangeArrowheads="1" noChangeShapeType="1"/>
            </p:cNvSpPr>
            <p:nvPr/>
          </p:nvSpPr>
          <p:spPr>
            <a:xfrm>
              <a:off x="0" y="0"/>
              <a:ext cx="9357461" cy="3651995"/>
            </a:xfrm>
            <a:prstGeom prst="rect">
              <a:avLst/>
            </a:prstGeom>
          </p:spPr>
          <p:txBody>
            <a:bodyPr lIns="0" tIns="0" rIns="0" bIns="0" rtlCol="0" anchor="t">
              <a:spAutoFit/>
            </a:bodyPr>
            <a:lstStyle/>
            <a:p>
              <a:pPr algn="l">
                <a:lnSpc>
                  <a:spcPts val="5391"/>
                </a:lnSpc>
              </a:pPr>
              <a:r>
                <a:rPr lang="en-US" sz="4493" spc="449" dirty="0">
                  <a:solidFill>
                    <a:srgbClr val="000000"/>
                  </a:solidFill>
                  <a:latin typeface="Montserrat Classic Bold"/>
                </a:rPr>
                <a:t>WHAT WOULD BE THE STATE LANGUAGE OF PAKISTAN?</a:t>
              </a:r>
            </a:p>
          </p:txBody>
        </p:sp>
        <p:sp>
          <p:nvSpPr>
            <p:cNvPr id="7" name="TextBox 7"/>
            <p:cNvSpPr txBox="1"/>
            <p:nvPr/>
          </p:nvSpPr>
          <p:spPr>
            <a:xfrm>
              <a:off x="0" y="4251716"/>
              <a:ext cx="9357461" cy="499369"/>
            </a:xfrm>
            <a:prstGeom prst="rect">
              <a:avLst/>
            </a:prstGeom>
          </p:spPr>
          <p:txBody>
            <a:bodyPr lIns="0" tIns="0" rIns="0" bIns="0" rtlCol="0" anchor="t">
              <a:spAutoFit/>
            </a:bodyPr>
            <a:lstStyle/>
            <a:p>
              <a:pPr algn="l">
                <a:lnSpc>
                  <a:spcPts val="3145"/>
                </a:lnSpc>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Freeform 3"/>
          <p:cNvSpPr>
            <a:spLocks noGrp="1" noRot="1" noMove="1" noResize="1" noEditPoints="1" noAdjustHandles="1" noChangeArrowheads="1" noChangeShapeType="1"/>
          </p:cNvSpPr>
          <p:nvPr/>
        </p:nvSpPr>
        <p:spPr>
          <a:xfrm>
            <a:off x="12683588" y="283179"/>
            <a:ext cx="5269746" cy="7505869"/>
          </a:xfrm>
          <a:custGeom>
            <a:avLst/>
            <a:gdLst/>
            <a:ahLst/>
            <a:cxnLst/>
            <a:rect l="l" t="t" r="r" b="b"/>
            <a:pathLst>
              <a:path w="5269746" h="7505869">
                <a:moveTo>
                  <a:pt x="0" y="0"/>
                </a:moveTo>
                <a:lnTo>
                  <a:pt x="5269745" y="0"/>
                </a:lnTo>
                <a:lnTo>
                  <a:pt x="5269745" y="7505870"/>
                </a:lnTo>
                <a:lnTo>
                  <a:pt x="0" y="7505870"/>
                </a:lnTo>
                <a:lnTo>
                  <a:pt x="0" y="0"/>
                </a:lnTo>
                <a:close/>
              </a:path>
            </a:pathLst>
          </a:custGeom>
          <a:blipFill>
            <a:blip r:embed="rId3"/>
            <a:stretch>
              <a:fillRect/>
            </a:stretch>
          </a:blipFill>
        </p:spPr>
        <p:txBody>
          <a:bodyPr/>
          <a:lstStyle/>
          <a:p>
            <a:endParaRPr lang="en-US" dirty="0"/>
          </a:p>
        </p:txBody>
      </p:sp>
      <p:sp>
        <p:nvSpPr>
          <p:cNvPr id="4" name="TextBox 4"/>
          <p:cNvSpPr txBox="1"/>
          <p:nvPr/>
        </p:nvSpPr>
        <p:spPr>
          <a:xfrm>
            <a:off x="624143" y="334997"/>
            <a:ext cx="2802743" cy="1275045"/>
          </a:xfrm>
          <a:prstGeom prst="rect">
            <a:avLst/>
          </a:prstGeom>
        </p:spPr>
        <p:txBody>
          <a:bodyPr lIns="0" tIns="0" rIns="0" bIns="0" rtlCol="0" anchor="t">
            <a:spAutoFit/>
          </a:bodyPr>
          <a:lstStyle/>
          <a:p>
            <a:pPr marL="0" lvl="0" indent="0">
              <a:lnSpc>
                <a:spcPts val="9551"/>
              </a:lnSpc>
              <a:spcBef>
                <a:spcPct val="0"/>
              </a:spcBef>
            </a:pPr>
            <a:r>
              <a:rPr lang="en-US" sz="9746" spc="-302" dirty="0">
                <a:solidFill>
                  <a:srgbClr val="60311B"/>
                </a:solidFill>
                <a:latin typeface="Cantora One"/>
              </a:rPr>
              <a:t>1947</a:t>
            </a:r>
          </a:p>
        </p:txBody>
      </p:sp>
      <p:sp>
        <p:nvSpPr>
          <p:cNvPr id="5" name="TextBox 5"/>
          <p:cNvSpPr txBox="1">
            <a:spLocks noGrp="1" noRot="1" noMove="1" noResize="1" noEditPoints="1" noAdjustHandles="1" noChangeArrowheads="1" noChangeShapeType="1"/>
          </p:cNvSpPr>
          <p:nvPr/>
        </p:nvSpPr>
        <p:spPr>
          <a:xfrm>
            <a:off x="196225" y="1671728"/>
            <a:ext cx="12301176" cy="5994021"/>
          </a:xfrm>
          <a:prstGeom prst="rect">
            <a:avLst/>
          </a:prstGeom>
        </p:spPr>
        <p:txBody>
          <a:bodyPr lIns="0" tIns="0" rIns="0" bIns="0" rtlCol="0" anchor="t">
            <a:spAutoFit/>
          </a:bodyPr>
          <a:lstStyle/>
          <a:p>
            <a:pPr marL="585889" lvl="1" indent="-292944">
              <a:lnSpc>
                <a:spcPts val="4803"/>
              </a:lnSpc>
              <a:buFont typeface="Arial"/>
              <a:buChar char="•"/>
            </a:pPr>
            <a:r>
              <a:rPr lang="en-US" sz="2713" dirty="0">
                <a:solidFill>
                  <a:srgbClr val="60311B"/>
                </a:solidFill>
                <a:latin typeface="Poppins Semi-Bold"/>
              </a:rPr>
              <a:t>The first movement on this issue was </a:t>
            </a:r>
            <a:r>
              <a:rPr lang="en-US" sz="2713" dirty="0" err="1">
                <a:solidFill>
                  <a:srgbClr val="60311B"/>
                </a:solidFill>
                <a:latin typeface="Poppins Semi-Bold"/>
              </a:rPr>
              <a:t>mobilised</a:t>
            </a:r>
            <a:r>
              <a:rPr lang="en-US" sz="2713" dirty="0">
                <a:solidFill>
                  <a:srgbClr val="60311B"/>
                </a:solidFill>
                <a:latin typeface="Poppins Semi-Bold"/>
              </a:rPr>
              <a:t> by </a:t>
            </a:r>
            <a:r>
              <a:rPr lang="en-US" sz="2713" dirty="0" err="1">
                <a:solidFill>
                  <a:srgbClr val="60311B"/>
                </a:solidFill>
                <a:latin typeface="Poppins Semi-Bold"/>
              </a:rPr>
              <a:t>Tamaddun</a:t>
            </a:r>
            <a:r>
              <a:rPr lang="en-US" sz="2713" dirty="0">
                <a:solidFill>
                  <a:srgbClr val="60311B"/>
                </a:solidFill>
                <a:latin typeface="Poppins Semi-Bold"/>
              </a:rPr>
              <a:t> </a:t>
            </a:r>
            <a:r>
              <a:rPr lang="en-US" sz="2713" dirty="0" err="1">
                <a:solidFill>
                  <a:srgbClr val="60311B"/>
                </a:solidFill>
                <a:latin typeface="Poppins Semi-Bold"/>
              </a:rPr>
              <a:t>Majlish</a:t>
            </a:r>
            <a:r>
              <a:rPr lang="en-US" sz="2713" dirty="0">
                <a:solidFill>
                  <a:srgbClr val="60311B"/>
                </a:solidFill>
                <a:latin typeface="Poppins Semi-Bold"/>
              </a:rPr>
              <a:t> headed by Professor Abul </a:t>
            </a:r>
            <a:r>
              <a:rPr lang="en-US" sz="2713" dirty="0" err="1">
                <a:solidFill>
                  <a:srgbClr val="60311B"/>
                </a:solidFill>
                <a:latin typeface="Poppins Semi-Bold"/>
              </a:rPr>
              <a:t>Kashem.With</a:t>
            </a:r>
            <a:r>
              <a:rPr lang="en-US" sz="2713" dirty="0">
                <a:solidFill>
                  <a:srgbClr val="60311B"/>
                </a:solidFill>
                <a:latin typeface="Poppins Semi-Bold"/>
              </a:rPr>
              <a:t> Students and Professors of Dhaka University this organization was founded on 2 September 1947. </a:t>
            </a:r>
          </a:p>
          <a:p>
            <a:pPr>
              <a:lnSpc>
                <a:spcPts val="4803"/>
              </a:lnSpc>
            </a:pPr>
            <a:endParaRPr lang="en-US" sz="2713" dirty="0">
              <a:solidFill>
                <a:srgbClr val="60311B"/>
              </a:solidFill>
              <a:latin typeface="Poppins Semi-Bold"/>
            </a:endParaRPr>
          </a:p>
          <a:p>
            <a:pPr marL="585889" lvl="1" indent="-292944">
              <a:lnSpc>
                <a:spcPts val="4803"/>
              </a:lnSpc>
              <a:buFont typeface="Arial"/>
              <a:buChar char="•"/>
            </a:pPr>
            <a:r>
              <a:rPr lang="en-US" sz="2713" dirty="0">
                <a:solidFill>
                  <a:srgbClr val="60311B"/>
                </a:solidFill>
                <a:latin typeface="Poppins Semi-Bold"/>
              </a:rPr>
              <a:t>The central education </a:t>
            </a:r>
            <a:r>
              <a:rPr lang="en-US" sz="2713" dirty="0" err="1">
                <a:solidFill>
                  <a:srgbClr val="60311B"/>
                </a:solidFill>
                <a:latin typeface="Poppins Semi-Bold"/>
              </a:rPr>
              <a:t>minister,Fazlur</a:t>
            </a:r>
            <a:r>
              <a:rPr lang="en-US" sz="2713" dirty="0">
                <a:solidFill>
                  <a:srgbClr val="60311B"/>
                </a:solidFill>
                <a:latin typeface="Poppins Semi-Bold"/>
              </a:rPr>
              <a:t> Rahman to make Urdu the only state language of Pakistan. On receipt of this information, East Pakistani students became agitated and held a meeting on the Dhaka University campus on 6 December 1947, demanding that Bangla be made one of the state languages of Pakistan. </a:t>
            </a:r>
          </a:p>
        </p:txBody>
      </p:sp>
      <p:sp>
        <p:nvSpPr>
          <p:cNvPr id="6" name="TextBox 6"/>
          <p:cNvSpPr txBox="1">
            <a:spLocks noGrp="1" noRot="1" noMove="1" noResize="1" noEditPoints="1" noAdjustHandles="1" noChangeArrowheads="1" noChangeShapeType="1"/>
          </p:cNvSpPr>
          <p:nvPr/>
        </p:nvSpPr>
        <p:spPr>
          <a:xfrm>
            <a:off x="196225" y="8296489"/>
            <a:ext cx="18288000" cy="1197816"/>
          </a:xfrm>
          <a:prstGeom prst="rect">
            <a:avLst/>
          </a:prstGeom>
        </p:spPr>
        <p:txBody>
          <a:bodyPr lIns="0" tIns="0" rIns="0" bIns="0" rtlCol="0" anchor="t">
            <a:spAutoFit/>
          </a:bodyPr>
          <a:lstStyle/>
          <a:p>
            <a:pPr marL="592524" lvl="1" indent="-296262">
              <a:lnSpc>
                <a:spcPts val="4857"/>
              </a:lnSpc>
              <a:buFont typeface="Arial"/>
              <a:buChar char="•"/>
            </a:pPr>
            <a:r>
              <a:rPr lang="en-US" sz="2744" dirty="0">
                <a:solidFill>
                  <a:srgbClr val="60311B"/>
                </a:solidFill>
                <a:latin typeface="Poppins Semi-Bold"/>
              </a:rPr>
              <a:t>The first </a:t>
            </a:r>
            <a:r>
              <a:rPr lang="en-US" sz="2744" dirty="0" err="1">
                <a:solidFill>
                  <a:srgbClr val="60311B"/>
                </a:solidFill>
                <a:latin typeface="Poppins Semi-Bold"/>
              </a:rPr>
              <a:t>Rastrabhasa</a:t>
            </a:r>
            <a:r>
              <a:rPr lang="en-US" sz="2744" dirty="0">
                <a:solidFill>
                  <a:srgbClr val="60311B"/>
                </a:solidFill>
                <a:latin typeface="Poppins Semi-Bold"/>
              </a:rPr>
              <a:t> Sangram Parishad (Language Action Committee) was formed towards the end of December with Professor Nurul Huq Bhuiyan of </a:t>
            </a:r>
            <a:r>
              <a:rPr lang="en-US" sz="2744" dirty="0" err="1">
                <a:solidFill>
                  <a:srgbClr val="60311B"/>
                </a:solidFill>
                <a:latin typeface="Poppins Semi-Bold"/>
              </a:rPr>
              <a:t>Tamaddun</a:t>
            </a:r>
            <a:r>
              <a:rPr lang="en-US" sz="2744" dirty="0">
                <a:solidFill>
                  <a:srgbClr val="60311B"/>
                </a:solidFill>
                <a:latin typeface="Poppins Semi-Bold"/>
              </a:rPr>
              <a:t> </a:t>
            </a:r>
            <a:r>
              <a:rPr lang="en-US" sz="2744" dirty="0" err="1">
                <a:solidFill>
                  <a:srgbClr val="60311B"/>
                </a:solidFill>
                <a:latin typeface="Poppins Semi-Bold"/>
              </a:rPr>
              <a:t>Majlish</a:t>
            </a:r>
            <a:r>
              <a:rPr lang="en-US" sz="2744" dirty="0">
                <a:solidFill>
                  <a:srgbClr val="60311B"/>
                </a:solidFill>
                <a:latin typeface="Poppins Semi-Bold"/>
              </a:rPr>
              <a:t> as the convener.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Freeform 3"/>
          <p:cNvSpPr>
            <a:spLocks noGrp="1" noRot="1" noMove="1" noResize="1" noEditPoints="1" noAdjustHandles="1" noChangeArrowheads="1" noChangeShapeType="1"/>
          </p:cNvSpPr>
          <p:nvPr/>
        </p:nvSpPr>
        <p:spPr>
          <a:xfrm>
            <a:off x="12767681" y="286402"/>
            <a:ext cx="2812392" cy="3878070"/>
          </a:xfrm>
          <a:custGeom>
            <a:avLst/>
            <a:gdLst/>
            <a:ahLst/>
            <a:cxnLst/>
            <a:rect l="l" t="t" r="r" b="b"/>
            <a:pathLst>
              <a:path w="2812392" h="3878070">
                <a:moveTo>
                  <a:pt x="0" y="0"/>
                </a:moveTo>
                <a:lnTo>
                  <a:pt x="2812392" y="0"/>
                </a:lnTo>
                <a:lnTo>
                  <a:pt x="2812392" y="3878070"/>
                </a:lnTo>
                <a:lnTo>
                  <a:pt x="0" y="3878070"/>
                </a:lnTo>
                <a:lnTo>
                  <a:pt x="0" y="0"/>
                </a:lnTo>
                <a:close/>
              </a:path>
            </a:pathLst>
          </a:custGeom>
          <a:blipFill>
            <a:blip r:embed="rId3">
              <a:alphaModFix amt="93000"/>
            </a:blip>
            <a:stretch>
              <a:fillRect l="-3755" t="-1952" r="-4775" b="-3125"/>
            </a:stretch>
          </a:blipFill>
        </p:spPr>
        <p:txBody>
          <a:bodyPr/>
          <a:lstStyle/>
          <a:p>
            <a:endParaRPr lang="en-US"/>
          </a:p>
        </p:txBody>
      </p:sp>
      <p:sp>
        <p:nvSpPr>
          <p:cNvPr id="4" name="TextBox 4"/>
          <p:cNvSpPr txBox="1">
            <a:spLocks noGrp="1" noRot="1" noMove="1" noResize="1" noEditPoints="1" noAdjustHandles="1" noChangeArrowheads="1" noChangeShapeType="1"/>
          </p:cNvSpPr>
          <p:nvPr/>
        </p:nvSpPr>
        <p:spPr>
          <a:xfrm>
            <a:off x="196225" y="7539531"/>
            <a:ext cx="18210769" cy="2413327"/>
          </a:xfrm>
          <a:prstGeom prst="rect">
            <a:avLst/>
          </a:prstGeom>
        </p:spPr>
        <p:txBody>
          <a:bodyPr lIns="0" tIns="0" rIns="0" bIns="0" rtlCol="0" anchor="t">
            <a:spAutoFit/>
          </a:bodyPr>
          <a:lstStyle/>
          <a:p>
            <a:pPr>
              <a:lnSpc>
                <a:spcPts val="4857"/>
              </a:lnSpc>
            </a:pPr>
            <a:endParaRPr dirty="0"/>
          </a:p>
          <a:p>
            <a:pPr marL="592524" lvl="1" indent="-296262">
              <a:lnSpc>
                <a:spcPts val="4857"/>
              </a:lnSpc>
              <a:buFont typeface="Arial"/>
              <a:buChar char="•"/>
            </a:pPr>
            <a:r>
              <a:rPr lang="en-US" sz="2744" dirty="0">
                <a:solidFill>
                  <a:srgbClr val="60311B"/>
                </a:solidFill>
                <a:latin typeface="Poppins Semi-Bold"/>
              </a:rPr>
              <a:t>Muhammad Ali Jinnah came to visit East Pakistan on 19 March. He addressed in  two meetings where he ignored the popular demand for Bangla and repeated that Urdu would be the only state language of Pakistan. This declaration was instantly protested .</a:t>
            </a:r>
          </a:p>
        </p:txBody>
      </p:sp>
      <p:sp>
        <p:nvSpPr>
          <p:cNvPr id="5" name="Freeform 5"/>
          <p:cNvSpPr>
            <a:spLocks noGrp="1" noRot="1" noMove="1" noResize="1" noEditPoints="1" noAdjustHandles="1" noChangeArrowheads="1" noChangeShapeType="1"/>
          </p:cNvSpPr>
          <p:nvPr/>
        </p:nvSpPr>
        <p:spPr>
          <a:xfrm>
            <a:off x="12767681" y="4009556"/>
            <a:ext cx="5233051" cy="4085327"/>
          </a:xfrm>
          <a:custGeom>
            <a:avLst/>
            <a:gdLst/>
            <a:ahLst/>
            <a:cxnLst/>
            <a:rect l="l" t="t" r="r" b="b"/>
            <a:pathLst>
              <a:path w="5233051" h="4085327">
                <a:moveTo>
                  <a:pt x="0" y="0"/>
                </a:moveTo>
                <a:lnTo>
                  <a:pt x="5233051" y="0"/>
                </a:lnTo>
                <a:lnTo>
                  <a:pt x="5233051" y="4085328"/>
                </a:lnTo>
                <a:lnTo>
                  <a:pt x="0" y="4085328"/>
                </a:lnTo>
                <a:lnTo>
                  <a:pt x="0" y="0"/>
                </a:lnTo>
                <a:close/>
              </a:path>
            </a:pathLst>
          </a:custGeom>
          <a:blipFill>
            <a:blip r:embed="rId4"/>
            <a:stretch>
              <a:fillRect t="-2806" r="-13203" b="-6174"/>
            </a:stretch>
          </a:blipFill>
        </p:spPr>
        <p:txBody>
          <a:bodyPr/>
          <a:lstStyle/>
          <a:p>
            <a:endParaRPr lang="en-US"/>
          </a:p>
        </p:txBody>
      </p:sp>
      <p:sp>
        <p:nvSpPr>
          <p:cNvPr id="6" name="Freeform 6"/>
          <p:cNvSpPr>
            <a:spLocks noGrp="1" noRot="1" noMove="1" noResize="1" noEditPoints="1" noAdjustHandles="1" noChangeArrowheads="1" noChangeShapeType="1"/>
          </p:cNvSpPr>
          <p:nvPr/>
        </p:nvSpPr>
        <p:spPr>
          <a:xfrm>
            <a:off x="15495612" y="286402"/>
            <a:ext cx="2505119" cy="3723154"/>
          </a:xfrm>
          <a:custGeom>
            <a:avLst/>
            <a:gdLst/>
            <a:ahLst/>
            <a:cxnLst/>
            <a:rect l="l" t="t" r="r" b="b"/>
            <a:pathLst>
              <a:path w="2505119" h="3723154">
                <a:moveTo>
                  <a:pt x="0" y="0"/>
                </a:moveTo>
                <a:lnTo>
                  <a:pt x="2505120" y="0"/>
                </a:lnTo>
                <a:lnTo>
                  <a:pt x="2505120" y="3723154"/>
                </a:lnTo>
                <a:lnTo>
                  <a:pt x="0" y="3723154"/>
                </a:lnTo>
                <a:lnTo>
                  <a:pt x="0" y="0"/>
                </a:lnTo>
                <a:close/>
              </a:path>
            </a:pathLst>
          </a:custGeom>
          <a:blipFill>
            <a:blip r:embed="rId5"/>
            <a:stretch>
              <a:fillRect r="-3449"/>
            </a:stretch>
          </a:blipFill>
        </p:spPr>
        <p:txBody>
          <a:bodyPr/>
          <a:lstStyle/>
          <a:p>
            <a:endParaRPr lang="en-US"/>
          </a:p>
        </p:txBody>
      </p:sp>
      <p:sp>
        <p:nvSpPr>
          <p:cNvPr id="7" name="TextBox 7"/>
          <p:cNvSpPr txBox="1">
            <a:spLocks noGrp="1" noRot="1" noMove="1" noResize="1" noEditPoints="1" noAdjustHandles="1" noChangeArrowheads="1" noChangeShapeType="1"/>
          </p:cNvSpPr>
          <p:nvPr/>
        </p:nvSpPr>
        <p:spPr>
          <a:xfrm>
            <a:off x="196225" y="1773316"/>
            <a:ext cx="12287526" cy="1776070"/>
          </a:xfrm>
          <a:prstGeom prst="rect">
            <a:avLst/>
          </a:prstGeom>
        </p:spPr>
        <p:txBody>
          <a:bodyPr lIns="0" tIns="0" rIns="0" bIns="0" rtlCol="0" anchor="t">
            <a:spAutoFit/>
          </a:bodyPr>
          <a:lstStyle/>
          <a:p>
            <a:pPr marL="585238" lvl="1" indent="-292619">
              <a:lnSpc>
                <a:spcPts val="4797"/>
              </a:lnSpc>
              <a:buFont typeface="Arial"/>
              <a:buChar char="•"/>
            </a:pPr>
            <a:r>
              <a:rPr lang="en-US" sz="2710" dirty="0">
                <a:solidFill>
                  <a:srgbClr val="60311B"/>
                </a:solidFill>
                <a:latin typeface="Poppins Semi-Bold"/>
              </a:rPr>
              <a:t> </a:t>
            </a:r>
            <a:r>
              <a:rPr lang="en-US" sz="2710" dirty="0" err="1">
                <a:solidFill>
                  <a:srgbClr val="60311B"/>
                </a:solidFill>
                <a:latin typeface="Poppins Semi-Bold"/>
              </a:rPr>
              <a:t>Dhirendranath</a:t>
            </a:r>
            <a:r>
              <a:rPr lang="en-US" sz="2710" dirty="0">
                <a:solidFill>
                  <a:srgbClr val="60311B"/>
                </a:solidFill>
                <a:latin typeface="Poppins Semi-Bold"/>
              </a:rPr>
              <a:t> Datta, a member from the East Pakistan Congress Party, moved an amendment motion to include Bangla as one of the languages of the Constituent Assembly on 23 February 1948.</a:t>
            </a:r>
          </a:p>
        </p:txBody>
      </p:sp>
      <p:sp>
        <p:nvSpPr>
          <p:cNvPr id="8" name="TextBox 8"/>
          <p:cNvSpPr txBox="1">
            <a:spLocks noGrp="1" noRot="1" noMove="1" noResize="1" noEditPoints="1" noAdjustHandles="1" noChangeArrowheads="1" noChangeShapeType="1"/>
          </p:cNvSpPr>
          <p:nvPr/>
        </p:nvSpPr>
        <p:spPr>
          <a:xfrm>
            <a:off x="675630" y="495952"/>
            <a:ext cx="2802743" cy="1275045"/>
          </a:xfrm>
          <a:prstGeom prst="rect">
            <a:avLst/>
          </a:prstGeom>
        </p:spPr>
        <p:txBody>
          <a:bodyPr lIns="0" tIns="0" rIns="0" bIns="0" rtlCol="0" anchor="t">
            <a:spAutoFit/>
          </a:bodyPr>
          <a:lstStyle/>
          <a:p>
            <a:pPr marL="0" lvl="0" indent="0">
              <a:lnSpc>
                <a:spcPts val="9551"/>
              </a:lnSpc>
              <a:spcBef>
                <a:spcPct val="0"/>
              </a:spcBef>
            </a:pPr>
            <a:r>
              <a:rPr lang="en-US" sz="9746" spc="-302" dirty="0">
                <a:solidFill>
                  <a:srgbClr val="60311B"/>
                </a:solidFill>
                <a:latin typeface="Cantora One"/>
              </a:rPr>
              <a:t>1948</a:t>
            </a:r>
          </a:p>
        </p:txBody>
      </p:sp>
      <p:sp>
        <p:nvSpPr>
          <p:cNvPr id="9" name="TextBox 9"/>
          <p:cNvSpPr txBox="1">
            <a:spLocks noGrp="1" noRot="1" noMove="1" noResize="1" noEditPoints="1" noAdjustHandles="1" noChangeArrowheads="1" noChangeShapeType="1"/>
          </p:cNvSpPr>
          <p:nvPr/>
        </p:nvSpPr>
        <p:spPr>
          <a:xfrm>
            <a:off x="196225" y="5890401"/>
            <a:ext cx="11792917" cy="1847675"/>
          </a:xfrm>
          <a:prstGeom prst="rect">
            <a:avLst/>
          </a:prstGeom>
        </p:spPr>
        <p:txBody>
          <a:bodyPr lIns="0" tIns="0" rIns="0" bIns="0" rtlCol="0" anchor="t">
            <a:spAutoFit/>
          </a:bodyPr>
          <a:lstStyle/>
          <a:p>
            <a:pPr marL="605555" lvl="1" indent="-302777">
              <a:lnSpc>
                <a:spcPts val="4964"/>
              </a:lnSpc>
              <a:buFont typeface="Arial"/>
              <a:buChar char="•"/>
            </a:pPr>
            <a:r>
              <a:rPr lang="en-US" sz="2804" dirty="0">
                <a:solidFill>
                  <a:srgbClr val="60311B"/>
                </a:solidFill>
                <a:latin typeface="Poppins Semi-Bold"/>
              </a:rPr>
              <a:t>Mohammad </a:t>
            </a:r>
            <a:r>
              <a:rPr lang="en-US" sz="2804" dirty="0" err="1">
                <a:solidFill>
                  <a:srgbClr val="60311B"/>
                </a:solidFill>
                <a:latin typeface="Poppins Semi-Bold"/>
              </a:rPr>
              <a:t>Toaha</a:t>
            </a:r>
            <a:r>
              <a:rPr lang="en-US" sz="2804" dirty="0">
                <a:solidFill>
                  <a:srgbClr val="60311B"/>
                </a:solidFill>
                <a:latin typeface="Poppins Semi-Bold"/>
              </a:rPr>
              <a:t> was severely injured while trying to snatch away a rifle from a policeman and had to be admitted to hospital. Strikes were observed from 12 March to 15 March.</a:t>
            </a:r>
          </a:p>
        </p:txBody>
      </p:sp>
      <p:sp>
        <p:nvSpPr>
          <p:cNvPr id="10" name="TextBox 10"/>
          <p:cNvSpPr txBox="1">
            <a:spLocks noGrp="1" noRot="1" noMove="1" noResize="1" noEditPoints="1" noAdjustHandles="1" noChangeArrowheads="1" noChangeShapeType="1"/>
          </p:cNvSpPr>
          <p:nvPr/>
        </p:nvSpPr>
        <p:spPr>
          <a:xfrm>
            <a:off x="196225" y="3838106"/>
            <a:ext cx="12287526" cy="1776070"/>
          </a:xfrm>
          <a:prstGeom prst="rect">
            <a:avLst/>
          </a:prstGeom>
        </p:spPr>
        <p:txBody>
          <a:bodyPr lIns="0" tIns="0" rIns="0" bIns="0" rtlCol="0" anchor="t">
            <a:spAutoFit/>
          </a:bodyPr>
          <a:lstStyle/>
          <a:p>
            <a:pPr marL="585238" lvl="1" indent="-292619">
              <a:lnSpc>
                <a:spcPts val="4797"/>
              </a:lnSpc>
              <a:buFont typeface="Arial"/>
              <a:buChar char="•"/>
            </a:pPr>
            <a:r>
              <a:rPr lang="en-US" sz="2710" dirty="0">
                <a:solidFill>
                  <a:srgbClr val="60311B"/>
                </a:solidFill>
                <a:latin typeface="Poppins Semi-Bold"/>
              </a:rPr>
              <a:t>On 11 March 1948 a general strike was observed in the towns of East Pakistan in protest against the omission of Bangla from the languages of the Constituent Assembly.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Freeform 3"/>
          <p:cNvSpPr/>
          <p:nvPr/>
        </p:nvSpPr>
        <p:spPr>
          <a:xfrm rot="-386722">
            <a:off x="13887669" y="6711057"/>
            <a:ext cx="7315200" cy="3444794"/>
          </a:xfrm>
          <a:custGeom>
            <a:avLst/>
            <a:gdLst/>
            <a:ahLst/>
            <a:cxnLst/>
            <a:rect l="l" t="t" r="r" b="b"/>
            <a:pathLst>
              <a:path w="7315200" h="3444794">
                <a:moveTo>
                  <a:pt x="0" y="0"/>
                </a:moveTo>
                <a:lnTo>
                  <a:pt x="7315200" y="0"/>
                </a:lnTo>
                <a:lnTo>
                  <a:pt x="7315200" y="3444794"/>
                </a:lnTo>
                <a:lnTo>
                  <a:pt x="0" y="34447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a:spLocks noGrp="1" noRot="1" noMove="1" noResize="1" noEditPoints="1" noAdjustHandles="1" noChangeArrowheads="1" noChangeShapeType="1"/>
          </p:cNvSpPr>
          <p:nvPr/>
        </p:nvSpPr>
        <p:spPr>
          <a:xfrm>
            <a:off x="1028700" y="-757409"/>
            <a:ext cx="5238750" cy="4114800"/>
          </a:xfrm>
          <a:custGeom>
            <a:avLst/>
            <a:gdLst/>
            <a:ahLst/>
            <a:cxnLst/>
            <a:rect l="l" t="t" r="r" b="b"/>
            <a:pathLst>
              <a:path w="5238750" h="4114800">
                <a:moveTo>
                  <a:pt x="0" y="0"/>
                </a:moveTo>
                <a:lnTo>
                  <a:pt x="5238750" y="0"/>
                </a:lnTo>
                <a:lnTo>
                  <a:pt x="523875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a:off x="624143" y="334997"/>
            <a:ext cx="2802743" cy="1275045"/>
          </a:xfrm>
          <a:prstGeom prst="rect">
            <a:avLst/>
          </a:prstGeom>
        </p:spPr>
        <p:txBody>
          <a:bodyPr lIns="0" tIns="0" rIns="0" bIns="0" rtlCol="0" anchor="t">
            <a:spAutoFit/>
          </a:bodyPr>
          <a:lstStyle/>
          <a:p>
            <a:pPr marL="0" lvl="0" indent="0">
              <a:lnSpc>
                <a:spcPts val="9551"/>
              </a:lnSpc>
              <a:spcBef>
                <a:spcPct val="0"/>
              </a:spcBef>
            </a:pPr>
            <a:r>
              <a:rPr lang="en-US" sz="9746" spc="-302">
                <a:solidFill>
                  <a:srgbClr val="60311B"/>
                </a:solidFill>
                <a:latin typeface="Cantora One"/>
              </a:rPr>
              <a:t>1952</a:t>
            </a:r>
          </a:p>
        </p:txBody>
      </p:sp>
      <p:sp>
        <p:nvSpPr>
          <p:cNvPr id="6" name="TextBox 6"/>
          <p:cNvSpPr txBox="1">
            <a:spLocks noGrp="1" noRot="1" noMove="1" noResize="1" noEditPoints="1" noAdjustHandles="1" noChangeArrowheads="1" noChangeShapeType="1"/>
          </p:cNvSpPr>
          <p:nvPr/>
        </p:nvSpPr>
        <p:spPr>
          <a:xfrm>
            <a:off x="-14848" y="1915093"/>
            <a:ext cx="18247456" cy="3910239"/>
          </a:xfrm>
          <a:prstGeom prst="rect">
            <a:avLst/>
          </a:prstGeom>
        </p:spPr>
        <p:txBody>
          <a:bodyPr lIns="0" tIns="0" rIns="0" bIns="0" rtlCol="0" anchor="t">
            <a:spAutoFit/>
          </a:bodyPr>
          <a:lstStyle/>
          <a:p>
            <a:pPr marL="638503" lvl="1" indent="-319251">
              <a:lnSpc>
                <a:spcPts val="5234"/>
              </a:lnSpc>
              <a:buFont typeface="Arial"/>
              <a:buChar char="•"/>
            </a:pPr>
            <a:r>
              <a:rPr lang="en-US" sz="2957" dirty="0">
                <a:solidFill>
                  <a:srgbClr val="000000"/>
                </a:solidFill>
                <a:latin typeface="Poppins Semi-Bold"/>
              </a:rPr>
              <a:t>On 27 January 1952, Khwaja Nazimuddin came to  Paltan </a:t>
            </a:r>
            <a:r>
              <a:rPr lang="en-US" sz="2957" dirty="0" err="1">
                <a:solidFill>
                  <a:srgbClr val="000000"/>
                </a:solidFill>
                <a:latin typeface="Poppins Semi-Bold"/>
              </a:rPr>
              <a:t>Maidan,Dhaka</a:t>
            </a:r>
            <a:r>
              <a:rPr lang="en-US" sz="2957" dirty="0">
                <a:solidFill>
                  <a:srgbClr val="000000"/>
                </a:solidFill>
                <a:latin typeface="Poppins Semi-Bold"/>
              </a:rPr>
              <a:t> where  he said that the people of the province could decide what would be the provincial language, but only Urdu would be the state language of Pakistan.</a:t>
            </a:r>
          </a:p>
          <a:p>
            <a:pPr marL="638503" lvl="1" indent="-319251">
              <a:lnSpc>
                <a:spcPts val="5234"/>
              </a:lnSpc>
              <a:buFont typeface="Arial"/>
              <a:buChar char="•"/>
            </a:pPr>
            <a:r>
              <a:rPr lang="en-US" sz="2957" dirty="0">
                <a:solidFill>
                  <a:srgbClr val="000000"/>
                </a:solidFill>
                <a:latin typeface="Poppins Semi-Bold"/>
              </a:rPr>
              <a:t> There was a negative reaction to this speech among the students who responded with the slogan, '</a:t>
            </a:r>
            <a:r>
              <a:rPr lang="en-US" sz="2957" dirty="0" err="1">
                <a:solidFill>
                  <a:srgbClr val="000000"/>
                </a:solidFill>
                <a:latin typeface="Poppins Semi-Bold"/>
              </a:rPr>
              <a:t>Rashtrabhasha</a:t>
            </a:r>
            <a:r>
              <a:rPr lang="en-US" sz="2957" dirty="0">
                <a:solidFill>
                  <a:srgbClr val="000000"/>
                </a:solidFill>
                <a:latin typeface="Poppins Semi-Bold"/>
              </a:rPr>
              <a:t> Bangla Chai' (We want Bangla as the state language).</a:t>
            </a:r>
          </a:p>
          <a:p>
            <a:pPr>
              <a:lnSpc>
                <a:spcPts val="5234"/>
              </a:lnSpc>
            </a:pPr>
            <a:endParaRPr lang="en-US" sz="2957" dirty="0">
              <a:solidFill>
                <a:srgbClr val="000000"/>
              </a:solidFill>
              <a:latin typeface="Poppins Semi-Bold"/>
            </a:endParaRPr>
          </a:p>
        </p:txBody>
      </p:sp>
      <p:sp>
        <p:nvSpPr>
          <p:cNvPr id="7" name="TextBox 7"/>
          <p:cNvSpPr txBox="1">
            <a:spLocks noGrp="1" noRot="1" noMove="1" noResize="1" noEditPoints="1" noAdjustHandles="1" noChangeArrowheads="1" noChangeShapeType="1"/>
          </p:cNvSpPr>
          <p:nvPr/>
        </p:nvSpPr>
        <p:spPr>
          <a:xfrm>
            <a:off x="-14848" y="5272577"/>
            <a:ext cx="18570003" cy="4559071"/>
          </a:xfrm>
          <a:prstGeom prst="rect">
            <a:avLst/>
          </a:prstGeom>
        </p:spPr>
        <p:txBody>
          <a:bodyPr lIns="0" tIns="0" rIns="0" bIns="0" rtlCol="0" anchor="t">
            <a:spAutoFit/>
          </a:bodyPr>
          <a:lstStyle/>
          <a:p>
            <a:pPr marL="637608" lvl="1" indent="-318804">
              <a:lnSpc>
                <a:spcPts val="5227"/>
              </a:lnSpc>
              <a:buFont typeface="Arial"/>
              <a:buChar char="•"/>
            </a:pPr>
            <a:r>
              <a:rPr lang="en-US" sz="2953" dirty="0">
                <a:solidFill>
                  <a:srgbClr val="000000"/>
                </a:solidFill>
                <a:latin typeface="Poppins Semi-Bold"/>
              </a:rPr>
              <a:t>On 30 </a:t>
            </a:r>
            <a:r>
              <a:rPr lang="en-US" sz="2953" dirty="0" err="1">
                <a:solidFill>
                  <a:srgbClr val="000000"/>
                </a:solidFill>
                <a:latin typeface="Poppins Semi-Bold"/>
              </a:rPr>
              <a:t>January,A</a:t>
            </a:r>
            <a:r>
              <a:rPr lang="en-US" sz="2953" dirty="0">
                <a:solidFill>
                  <a:srgbClr val="000000"/>
                </a:solidFill>
                <a:latin typeface="Poppins Semi-Bold"/>
              </a:rPr>
              <a:t> strike was observed at Dhaka University where the Language Action Committee decided to call a hartal and </a:t>
            </a:r>
            <a:r>
              <a:rPr lang="en-US" sz="2953" dirty="0" err="1">
                <a:solidFill>
                  <a:srgbClr val="000000"/>
                </a:solidFill>
                <a:latin typeface="Poppins Semi-Bold"/>
              </a:rPr>
              <a:t>organise</a:t>
            </a:r>
            <a:r>
              <a:rPr lang="en-US" sz="2953" dirty="0">
                <a:solidFill>
                  <a:srgbClr val="000000"/>
                </a:solidFill>
                <a:latin typeface="Poppins Semi-Bold"/>
              </a:rPr>
              <a:t> demonstrations and processions on February 21 throughout East Pakistan.</a:t>
            </a:r>
          </a:p>
          <a:p>
            <a:pPr marL="637608" lvl="1" indent="-318804">
              <a:lnSpc>
                <a:spcPts val="5227"/>
              </a:lnSpc>
              <a:buFont typeface="Arial"/>
              <a:buChar char="•"/>
            </a:pPr>
            <a:r>
              <a:rPr lang="en-US" sz="2953" dirty="0">
                <a:solidFill>
                  <a:srgbClr val="000000"/>
                </a:solidFill>
                <a:latin typeface="Poppins Semi-Bold"/>
              </a:rPr>
              <a:t>the government-imposed Section 144 to ban all assemblies and demonstrations</a:t>
            </a:r>
          </a:p>
          <a:p>
            <a:pPr marL="637608" lvl="1" indent="-318804">
              <a:lnSpc>
                <a:spcPts val="5227"/>
              </a:lnSpc>
              <a:buFont typeface="Arial"/>
              <a:buChar char="•"/>
            </a:pPr>
            <a:r>
              <a:rPr lang="en-US" sz="2953" dirty="0">
                <a:solidFill>
                  <a:srgbClr val="000000"/>
                </a:solidFill>
                <a:latin typeface="Poppins Bold"/>
              </a:rPr>
              <a:t>The students were determined to violate Section 144 and held a student meeting at 11.00 am on 21 February</a:t>
            </a:r>
          </a:p>
          <a:p>
            <a:pPr marL="637608" lvl="1" indent="-318804">
              <a:lnSpc>
                <a:spcPts val="5227"/>
              </a:lnSpc>
              <a:buFont typeface="Arial"/>
              <a:buChar char="•"/>
            </a:pPr>
            <a:r>
              <a:rPr lang="en-US" sz="2953" dirty="0">
                <a:solidFill>
                  <a:srgbClr val="000000"/>
                </a:solidFill>
                <a:latin typeface="Poppins Bold"/>
              </a:rPr>
              <a:t>Unable to control the agitated students, the police fired upon the crowd of students.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B9A9D"/>
        </a:solidFill>
        <a:effectLst/>
      </p:bgPr>
    </p:bg>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285835"/>
            <a:ext cx="18288000" cy="9662979"/>
          </a:xfrm>
          <a:custGeom>
            <a:avLst/>
            <a:gdLst/>
            <a:ahLst/>
            <a:cxnLst/>
            <a:rect l="l" t="t" r="r" b="b"/>
            <a:pathLst>
              <a:path w="19325958" h="9662979">
                <a:moveTo>
                  <a:pt x="0" y="0"/>
                </a:moveTo>
                <a:lnTo>
                  <a:pt x="19325959" y="0"/>
                </a:lnTo>
                <a:lnTo>
                  <a:pt x="19325959" y="9662979"/>
                </a:lnTo>
                <a:lnTo>
                  <a:pt x="0" y="96629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a:spLocks noGrp="1" noRot="1" noMove="1" noResize="1" noEditPoints="1" noAdjustHandles="1" noChangeArrowheads="1" noChangeShapeType="1"/>
          </p:cNvSpPr>
          <p:nvPr/>
        </p:nvSpPr>
        <p:spPr>
          <a:xfrm>
            <a:off x="12181603" y="338186"/>
            <a:ext cx="2079941" cy="3098878"/>
          </a:xfrm>
          <a:custGeom>
            <a:avLst/>
            <a:gdLst/>
            <a:ahLst/>
            <a:cxnLst/>
            <a:rect l="l" t="t" r="r" b="b"/>
            <a:pathLst>
              <a:path w="2079941" h="3098878">
                <a:moveTo>
                  <a:pt x="0" y="0"/>
                </a:moveTo>
                <a:lnTo>
                  <a:pt x="2079941" y="0"/>
                </a:lnTo>
                <a:lnTo>
                  <a:pt x="2079941" y="3098878"/>
                </a:lnTo>
                <a:lnTo>
                  <a:pt x="0" y="3098878"/>
                </a:lnTo>
                <a:lnTo>
                  <a:pt x="0" y="0"/>
                </a:lnTo>
                <a:close/>
              </a:path>
            </a:pathLst>
          </a:custGeom>
          <a:blipFill>
            <a:blip r:embed="rId4"/>
            <a:stretch>
              <a:fillRect t="-3587" r="-210694" b="-3587"/>
            </a:stretch>
          </a:blipFill>
        </p:spPr>
        <p:txBody>
          <a:bodyPr/>
          <a:lstStyle/>
          <a:p>
            <a:endParaRPr lang="en-US"/>
          </a:p>
        </p:txBody>
      </p:sp>
      <p:sp>
        <p:nvSpPr>
          <p:cNvPr id="4" name="Freeform 4"/>
          <p:cNvSpPr>
            <a:spLocks noGrp="1" noRot="1" noMove="1" noResize="1" noEditPoints="1" noAdjustHandles="1" noChangeArrowheads="1" noChangeShapeType="1"/>
          </p:cNvSpPr>
          <p:nvPr/>
        </p:nvSpPr>
        <p:spPr>
          <a:xfrm>
            <a:off x="9498059" y="374983"/>
            <a:ext cx="2052365" cy="3025283"/>
          </a:xfrm>
          <a:custGeom>
            <a:avLst/>
            <a:gdLst/>
            <a:ahLst/>
            <a:cxnLst/>
            <a:rect l="l" t="t" r="r" b="b"/>
            <a:pathLst>
              <a:path w="2052365" h="3025283">
                <a:moveTo>
                  <a:pt x="0" y="0"/>
                </a:moveTo>
                <a:lnTo>
                  <a:pt x="2052365" y="0"/>
                </a:lnTo>
                <a:lnTo>
                  <a:pt x="2052365" y="3025283"/>
                </a:lnTo>
                <a:lnTo>
                  <a:pt x="0" y="3025283"/>
                </a:lnTo>
                <a:lnTo>
                  <a:pt x="0" y="0"/>
                </a:lnTo>
                <a:close/>
              </a:path>
            </a:pathLst>
          </a:custGeom>
          <a:blipFill>
            <a:blip r:embed="rId4"/>
            <a:stretch>
              <a:fillRect l="-87873" r="-105954" b="-2446"/>
            </a:stretch>
          </a:blipFill>
        </p:spPr>
        <p:txBody>
          <a:bodyPr/>
          <a:lstStyle/>
          <a:p>
            <a:endParaRPr lang="en-US"/>
          </a:p>
        </p:txBody>
      </p:sp>
      <p:sp>
        <p:nvSpPr>
          <p:cNvPr id="5" name="Freeform 5"/>
          <p:cNvSpPr>
            <a:spLocks noGrp="1" noRot="1" noMove="1" noResize="1" noEditPoints="1" noAdjustHandles="1" noChangeArrowheads="1" noChangeShapeType="1"/>
          </p:cNvSpPr>
          <p:nvPr/>
        </p:nvSpPr>
        <p:spPr>
          <a:xfrm>
            <a:off x="15031981" y="374983"/>
            <a:ext cx="2227319" cy="3098878"/>
          </a:xfrm>
          <a:custGeom>
            <a:avLst/>
            <a:gdLst/>
            <a:ahLst/>
            <a:cxnLst/>
            <a:rect l="l" t="t" r="r" b="b"/>
            <a:pathLst>
              <a:path w="2227319" h="3098878">
                <a:moveTo>
                  <a:pt x="0" y="0"/>
                </a:moveTo>
                <a:lnTo>
                  <a:pt x="2227319" y="0"/>
                </a:lnTo>
                <a:lnTo>
                  <a:pt x="2227319" y="3098878"/>
                </a:lnTo>
                <a:lnTo>
                  <a:pt x="0" y="3098878"/>
                </a:lnTo>
                <a:lnTo>
                  <a:pt x="0" y="0"/>
                </a:lnTo>
                <a:close/>
              </a:path>
            </a:pathLst>
          </a:custGeom>
          <a:blipFill>
            <a:blip r:embed="rId4"/>
            <a:stretch>
              <a:fillRect l="-174889" t="-771" b="-771"/>
            </a:stretch>
          </a:blipFill>
        </p:spPr>
        <p:txBody>
          <a:bodyPr/>
          <a:lstStyle/>
          <a:p>
            <a:endParaRPr lang="en-US"/>
          </a:p>
        </p:txBody>
      </p:sp>
      <p:sp>
        <p:nvSpPr>
          <p:cNvPr id="6" name="Freeform 6"/>
          <p:cNvSpPr/>
          <p:nvPr/>
        </p:nvSpPr>
        <p:spPr>
          <a:xfrm>
            <a:off x="0" y="0"/>
            <a:ext cx="2998866" cy="4114800"/>
          </a:xfrm>
          <a:custGeom>
            <a:avLst/>
            <a:gdLst/>
            <a:ahLst/>
            <a:cxnLst/>
            <a:rect l="l" t="t" r="r" b="b"/>
            <a:pathLst>
              <a:path w="2998866" h="4114800">
                <a:moveTo>
                  <a:pt x="0" y="0"/>
                </a:moveTo>
                <a:lnTo>
                  <a:pt x="2998866" y="0"/>
                </a:lnTo>
                <a:lnTo>
                  <a:pt x="299886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TextBox 7"/>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sp>
        <p:nvSpPr>
          <p:cNvPr id="8" name="TextBox 8"/>
          <p:cNvSpPr txBox="1">
            <a:spLocks noGrp="1" noRot="1" noMove="1" noResize="1" noEditPoints="1" noAdjustHandles="1" noChangeArrowheads="1" noChangeShapeType="1"/>
          </p:cNvSpPr>
          <p:nvPr/>
        </p:nvSpPr>
        <p:spPr>
          <a:xfrm>
            <a:off x="378283" y="762000"/>
            <a:ext cx="7383959" cy="1553246"/>
          </a:xfrm>
          <a:prstGeom prst="rect">
            <a:avLst/>
          </a:prstGeom>
        </p:spPr>
        <p:txBody>
          <a:bodyPr lIns="0" tIns="0" rIns="0" bIns="0" rtlCol="0" anchor="t">
            <a:spAutoFit/>
          </a:bodyPr>
          <a:lstStyle/>
          <a:p>
            <a:pPr algn="ctr">
              <a:lnSpc>
                <a:spcPts val="12880"/>
              </a:lnSpc>
            </a:pPr>
            <a:r>
              <a:rPr lang="en-US" sz="8800" dirty="0">
                <a:solidFill>
                  <a:srgbClr val="000000"/>
                </a:solidFill>
                <a:latin typeface="Maharlika"/>
              </a:rPr>
              <a:t>Consequence</a:t>
            </a:r>
          </a:p>
        </p:txBody>
      </p:sp>
      <p:sp>
        <p:nvSpPr>
          <p:cNvPr id="9" name="TextBox 9"/>
          <p:cNvSpPr txBox="1">
            <a:spLocks noGrp="1" noRot="1" noMove="1" noResize="1" noEditPoints="1" noAdjustHandles="1" noChangeArrowheads="1" noChangeShapeType="1"/>
          </p:cNvSpPr>
          <p:nvPr/>
        </p:nvSpPr>
        <p:spPr>
          <a:xfrm>
            <a:off x="-4762" y="3658204"/>
            <a:ext cx="18292762" cy="5380990"/>
          </a:xfrm>
          <a:prstGeom prst="rect">
            <a:avLst/>
          </a:prstGeom>
        </p:spPr>
        <p:txBody>
          <a:bodyPr lIns="0" tIns="0" rIns="0" bIns="0" rtlCol="0" anchor="t">
            <a:spAutoFit/>
          </a:bodyPr>
          <a:lstStyle/>
          <a:p>
            <a:pPr marL="734059" lvl="1" indent="-367030">
              <a:lnSpc>
                <a:spcPts val="4759"/>
              </a:lnSpc>
              <a:buFont typeface="Arial"/>
              <a:buChar char="•"/>
            </a:pPr>
            <a:r>
              <a:rPr lang="en-US" sz="3399" dirty="0">
                <a:solidFill>
                  <a:srgbClr val="000000"/>
                </a:solidFill>
                <a:latin typeface="Montserrat Light"/>
              </a:rPr>
              <a:t>Three young men, Rafiq Uddin Ahmed, Abdul Jabbar and Abul Barkat were fatally wounded. Abdus Salam and a nine-year-old boy named </a:t>
            </a:r>
            <a:r>
              <a:rPr lang="en-US" sz="3399" dirty="0" err="1">
                <a:solidFill>
                  <a:srgbClr val="000000"/>
                </a:solidFill>
                <a:latin typeface="Montserrat Light"/>
              </a:rPr>
              <a:t>Ohiullah</a:t>
            </a:r>
            <a:r>
              <a:rPr lang="en-US" sz="3399" dirty="0">
                <a:solidFill>
                  <a:srgbClr val="000000"/>
                </a:solidFill>
                <a:latin typeface="Montserrat Light"/>
              </a:rPr>
              <a:t> was also killed. Many injured persons were admitted to the hospital.</a:t>
            </a:r>
          </a:p>
          <a:p>
            <a:pPr marL="734059" lvl="1" indent="-367030">
              <a:lnSpc>
                <a:spcPts val="4759"/>
              </a:lnSpc>
              <a:buFont typeface="Arial"/>
              <a:buChar char="•"/>
            </a:pPr>
            <a:r>
              <a:rPr lang="en-US" sz="3399" dirty="0" err="1">
                <a:solidFill>
                  <a:srgbClr val="000000"/>
                </a:solidFill>
                <a:latin typeface="Montserrat Light"/>
              </a:rPr>
              <a:t>Recognisition</a:t>
            </a:r>
            <a:r>
              <a:rPr lang="en-US" sz="3399" dirty="0">
                <a:solidFill>
                  <a:srgbClr val="000000"/>
                </a:solidFill>
                <a:latin typeface="Montserrat Light"/>
              </a:rPr>
              <a:t> made on the constitution that “The state language of Pakistan shall be Urdu and Pakistan</a:t>
            </a:r>
          </a:p>
          <a:p>
            <a:pPr marL="734059" lvl="1" indent="-367030">
              <a:lnSpc>
                <a:spcPts val="4759"/>
              </a:lnSpc>
              <a:buFont typeface="Arial"/>
              <a:buChar char="•"/>
            </a:pPr>
            <a:r>
              <a:rPr lang="en-US" sz="3399" dirty="0">
                <a:solidFill>
                  <a:srgbClr val="000000"/>
                </a:solidFill>
                <a:latin typeface="Montserrat Light"/>
              </a:rPr>
              <a:t>The next day, 22 February The public performed a </a:t>
            </a:r>
            <a:r>
              <a:rPr lang="en-US" sz="3399" dirty="0" err="1">
                <a:solidFill>
                  <a:srgbClr val="000000"/>
                </a:solidFill>
                <a:latin typeface="Montserrat Light"/>
              </a:rPr>
              <a:t>janaza</a:t>
            </a:r>
            <a:r>
              <a:rPr lang="en-US" sz="3399" dirty="0">
                <a:solidFill>
                  <a:srgbClr val="000000"/>
                </a:solidFill>
                <a:latin typeface="Montserrat Light"/>
              </a:rPr>
              <a:t> (prayer service for the dead) and brought out a mourning procession, </a:t>
            </a:r>
          </a:p>
          <a:p>
            <a:pPr marL="734059" lvl="1" indent="-367030">
              <a:lnSpc>
                <a:spcPts val="4759"/>
              </a:lnSpc>
              <a:buFont typeface="Arial"/>
              <a:buChar char="•"/>
            </a:pPr>
            <a:r>
              <a:rPr lang="en-US" sz="3399" dirty="0">
                <a:solidFill>
                  <a:srgbClr val="000000"/>
                </a:solidFill>
                <a:latin typeface="Montserrat Light"/>
              </a:rPr>
              <a:t> On 23 February, at the spot where students had been killed, a memorial was erected.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3F5F9"/>
        </a:solidFill>
        <a:effectLst/>
      </p:bgPr>
    </p:bg>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1" y="0"/>
            <a:ext cx="18288001" cy="10287000"/>
          </a:xfrm>
          <a:custGeom>
            <a:avLst/>
            <a:gdLst/>
            <a:ahLst/>
            <a:cxnLst/>
            <a:rect l="l" t="t" r="r" b="b"/>
            <a:pathLst>
              <a:path w="19907407" h="12650159">
                <a:moveTo>
                  <a:pt x="0" y="0"/>
                </a:moveTo>
                <a:lnTo>
                  <a:pt x="19907407" y="0"/>
                </a:lnTo>
                <a:lnTo>
                  <a:pt x="19907407" y="12650159"/>
                </a:lnTo>
                <a:lnTo>
                  <a:pt x="0" y="12650159"/>
                </a:lnTo>
                <a:lnTo>
                  <a:pt x="0" y="0"/>
                </a:lnTo>
                <a:close/>
              </a:path>
            </a:pathLst>
          </a:custGeom>
          <a:blipFill>
            <a:blip r:embed="rId2">
              <a:alphaModFix amt="36000"/>
            </a:blip>
            <a:stretch>
              <a:fillRect t="-2790" r="-3217" b="-2790"/>
            </a:stretch>
          </a:blipFill>
        </p:spPr>
        <p:txBody>
          <a:bodyPr/>
          <a:lstStyle/>
          <a:p>
            <a:endParaRPr lang="en-US"/>
          </a:p>
        </p:txBody>
      </p:sp>
      <p:sp>
        <p:nvSpPr>
          <p:cNvPr id="3" name="Freeform 3"/>
          <p:cNvSpPr/>
          <p:nvPr/>
        </p:nvSpPr>
        <p:spPr>
          <a:xfrm>
            <a:off x="189892" y="5893685"/>
            <a:ext cx="2504884" cy="4114800"/>
          </a:xfrm>
          <a:custGeom>
            <a:avLst/>
            <a:gdLst/>
            <a:ahLst/>
            <a:cxnLst/>
            <a:rect l="l" t="t" r="r" b="b"/>
            <a:pathLst>
              <a:path w="2504884" h="4114800">
                <a:moveTo>
                  <a:pt x="0" y="0"/>
                </a:moveTo>
                <a:lnTo>
                  <a:pt x="2504884" y="0"/>
                </a:lnTo>
                <a:lnTo>
                  <a:pt x="250488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a:spLocks noGrp="1" noRot="1" noMove="1" noResize="1" noEditPoints="1" noAdjustHandles="1" noChangeArrowheads="1" noChangeShapeType="1"/>
          </p:cNvSpPr>
          <p:nvPr/>
        </p:nvSpPr>
        <p:spPr>
          <a:xfrm>
            <a:off x="2263045" y="342243"/>
            <a:ext cx="12383770" cy="1649015"/>
          </a:xfrm>
          <a:prstGeom prst="rect">
            <a:avLst/>
          </a:prstGeom>
        </p:spPr>
        <p:txBody>
          <a:bodyPr lIns="0" tIns="0" rIns="0" bIns="0" rtlCol="0" anchor="t">
            <a:spAutoFit/>
          </a:bodyPr>
          <a:lstStyle/>
          <a:p>
            <a:pPr algn="ctr">
              <a:lnSpc>
                <a:spcPts val="13553"/>
              </a:lnSpc>
            </a:pPr>
            <a:r>
              <a:rPr lang="en-US" sz="9681" dirty="0">
                <a:solidFill>
                  <a:srgbClr val="60311B"/>
                </a:solidFill>
                <a:latin typeface="Cardo Bold"/>
              </a:rPr>
              <a:t>Significance</a:t>
            </a:r>
          </a:p>
        </p:txBody>
      </p:sp>
      <p:sp>
        <p:nvSpPr>
          <p:cNvPr id="5" name="TextBox 5"/>
          <p:cNvSpPr txBox="1">
            <a:spLocks noGrp="1" noRot="1" noMove="1" noResize="1" noEditPoints="1" noAdjustHandles="1" noChangeArrowheads="1" noChangeShapeType="1"/>
          </p:cNvSpPr>
          <p:nvPr/>
        </p:nvSpPr>
        <p:spPr>
          <a:xfrm>
            <a:off x="2912843" y="5868407"/>
            <a:ext cx="15314763" cy="2160015"/>
          </a:xfrm>
          <a:prstGeom prst="rect">
            <a:avLst/>
          </a:prstGeom>
        </p:spPr>
        <p:txBody>
          <a:bodyPr lIns="0" tIns="0" rIns="0" bIns="0" rtlCol="0" anchor="t">
            <a:spAutoFit/>
          </a:bodyPr>
          <a:lstStyle/>
          <a:p>
            <a:pPr marL="882209" lvl="1" indent="-441104" algn="l">
              <a:lnSpc>
                <a:spcPts val="5720"/>
              </a:lnSpc>
              <a:buFont typeface="Arial"/>
              <a:buChar char="•"/>
            </a:pPr>
            <a:r>
              <a:rPr lang="en-US" sz="4086" dirty="0">
                <a:solidFill>
                  <a:srgbClr val="60311B"/>
                </a:solidFill>
                <a:latin typeface="Canva Sans Bold"/>
              </a:rPr>
              <a:t>17 November 1999, the UNESCO General Convenience recognized 21st </a:t>
            </a:r>
            <a:r>
              <a:rPr lang="en-US" sz="4086" dirty="0" err="1">
                <a:solidFill>
                  <a:srgbClr val="60311B"/>
                </a:solidFill>
                <a:latin typeface="Canva Sans Bold"/>
              </a:rPr>
              <a:t>february</a:t>
            </a:r>
            <a:r>
              <a:rPr lang="en-US" sz="4086" dirty="0">
                <a:solidFill>
                  <a:srgbClr val="60311B"/>
                </a:solidFill>
                <a:latin typeface="Canva Sans Bold"/>
              </a:rPr>
              <a:t> as International Mother Language Day every year.</a:t>
            </a:r>
          </a:p>
        </p:txBody>
      </p:sp>
      <p:sp>
        <p:nvSpPr>
          <p:cNvPr id="6" name="TextBox 6"/>
          <p:cNvSpPr txBox="1">
            <a:spLocks noGrp="1" noRot="1" noMove="1" noResize="1" noEditPoints="1" noAdjustHandles="1" noChangeArrowheads="1" noChangeShapeType="1"/>
          </p:cNvSpPr>
          <p:nvPr/>
        </p:nvSpPr>
        <p:spPr>
          <a:xfrm>
            <a:off x="2973237" y="8498443"/>
            <a:ext cx="15193976" cy="1433988"/>
          </a:xfrm>
          <a:prstGeom prst="rect">
            <a:avLst/>
          </a:prstGeom>
        </p:spPr>
        <p:txBody>
          <a:bodyPr lIns="0" tIns="0" rIns="0" bIns="0" rtlCol="0" anchor="t">
            <a:spAutoFit/>
          </a:bodyPr>
          <a:lstStyle/>
          <a:p>
            <a:pPr marL="882209" lvl="1" indent="-441104" algn="l">
              <a:lnSpc>
                <a:spcPts val="5720"/>
              </a:lnSpc>
              <a:buFont typeface="Arial"/>
              <a:buChar char="•"/>
            </a:pPr>
            <a:r>
              <a:rPr lang="en-US" sz="4086" dirty="0">
                <a:solidFill>
                  <a:srgbClr val="60311B"/>
                </a:solidFill>
                <a:latin typeface="Canva Sans Bold"/>
              </a:rPr>
              <a:t>The movement laid a major foundation of our liberation war.</a:t>
            </a:r>
          </a:p>
        </p:txBody>
      </p:sp>
      <p:sp>
        <p:nvSpPr>
          <p:cNvPr id="7" name="TextBox 7"/>
          <p:cNvSpPr txBox="1">
            <a:spLocks noGrp="1" noRot="1" noMove="1" noResize="1" noEditPoints="1" noAdjustHandles="1" noChangeArrowheads="1" noChangeShapeType="1"/>
          </p:cNvSpPr>
          <p:nvPr/>
        </p:nvSpPr>
        <p:spPr>
          <a:xfrm>
            <a:off x="-122298" y="4084634"/>
            <a:ext cx="18806042" cy="1370180"/>
          </a:xfrm>
          <a:prstGeom prst="rect">
            <a:avLst/>
          </a:prstGeom>
        </p:spPr>
        <p:txBody>
          <a:bodyPr lIns="0" tIns="0" rIns="0" bIns="0" rtlCol="0" anchor="t">
            <a:spAutoFit/>
          </a:bodyPr>
          <a:lstStyle/>
          <a:p>
            <a:pPr marL="846690" lvl="1" indent="-423345" algn="l">
              <a:lnSpc>
                <a:spcPts val="5490"/>
              </a:lnSpc>
              <a:buFont typeface="Arial"/>
              <a:buChar char="•"/>
            </a:pPr>
            <a:r>
              <a:rPr lang="en-US" sz="3921" dirty="0">
                <a:solidFill>
                  <a:srgbClr val="60311B"/>
                </a:solidFill>
                <a:latin typeface="Canva Sans Bold"/>
              </a:rPr>
              <a:t>In 1963, the temporary structure was replaced by a concrete memorial,  the Shaheed </a:t>
            </a:r>
            <a:r>
              <a:rPr lang="en-US" sz="3921" dirty="0" err="1">
                <a:solidFill>
                  <a:srgbClr val="60311B"/>
                </a:solidFill>
                <a:latin typeface="Canva Sans Bold"/>
              </a:rPr>
              <a:t>Minar</a:t>
            </a:r>
            <a:r>
              <a:rPr lang="en-US" sz="3921" dirty="0">
                <a:solidFill>
                  <a:srgbClr val="60311B"/>
                </a:solidFill>
                <a:latin typeface="Canva Sans Bold"/>
              </a:rPr>
              <a:t> (martyrs' memorial)</a:t>
            </a:r>
          </a:p>
        </p:txBody>
      </p:sp>
      <p:sp>
        <p:nvSpPr>
          <p:cNvPr id="8" name="TextBox 8"/>
          <p:cNvSpPr txBox="1">
            <a:spLocks noGrp="1" noRot="1" noMove="1" noResize="1" noEditPoints="1" noAdjustHandles="1" noChangeArrowheads="1" noChangeShapeType="1"/>
          </p:cNvSpPr>
          <p:nvPr/>
        </p:nvSpPr>
        <p:spPr>
          <a:xfrm>
            <a:off x="-122298" y="2231546"/>
            <a:ext cx="18410298" cy="1405616"/>
          </a:xfrm>
          <a:prstGeom prst="rect">
            <a:avLst/>
          </a:prstGeom>
        </p:spPr>
        <p:txBody>
          <a:bodyPr lIns="0" tIns="0" rIns="0" bIns="0" rtlCol="0" anchor="t">
            <a:spAutoFit/>
          </a:bodyPr>
          <a:lstStyle/>
          <a:p>
            <a:pPr marL="863644" lvl="1" indent="-431822" algn="l">
              <a:lnSpc>
                <a:spcPts val="5600"/>
              </a:lnSpc>
              <a:buFont typeface="Arial"/>
              <a:buChar char="•"/>
            </a:pPr>
            <a:r>
              <a:rPr lang="en-US" sz="4000" dirty="0">
                <a:solidFill>
                  <a:srgbClr val="60311B"/>
                </a:solidFill>
                <a:latin typeface="Canva Sans Bold"/>
              </a:rPr>
              <a:t>21st February is decided to commemorate Shahid </a:t>
            </a:r>
            <a:r>
              <a:rPr lang="en-US" sz="4000" dirty="0" err="1">
                <a:solidFill>
                  <a:srgbClr val="60311B"/>
                </a:solidFill>
                <a:latin typeface="Canva Sans Bold"/>
              </a:rPr>
              <a:t>dibosh</a:t>
            </a:r>
            <a:r>
              <a:rPr lang="en-US" sz="4000" dirty="0">
                <a:solidFill>
                  <a:srgbClr val="60311B"/>
                </a:solidFill>
                <a:latin typeface="Canva Sans Bold"/>
              </a:rPr>
              <a:t> to remember the supreme struggle of the martyrs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667</Words>
  <Application>Microsoft Office PowerPoint</Application>
  <PresentationFormat>Custom</PresentationFormat>
  <Paragraphs>42</Paragraphs>
  <Slides>7</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vt:i4>
      </vt:variant>
    </vt:vector>
  </HeadingPairs>
  <TitlesOfParts>
    <vt:vector size="20" baseType="lpstr">
      <vt:lpstr>Poppins Bold</vt:lpstr>
      <vt:lpstr>Arial</vt:lpstr>
      <vt:lpstr>Maharlika</vt:lpstr>
      <vt:lpstr>Cardo Bold</vt:lpstr>
      <vt:lpstr>Montserrat Light</vt:lpstr>
      <vt:lpstr>Canva Sans Bold</vt:lpstr>
      <vt:lpstr>Cantora One</vt:lpstr>
      <vt:lpstr>Old Standard Italics</vt:lpstr>
      <vt:lpstr>Calibri</vt:lpstr>
      <vt:lpstr>Poppins Semi-Bold</vt:lpstr>
      <vt:lpstr>Montserrat Classic Bold</vt:lpstr>
      <vt:lpstr>Old Standard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Language Movement</dc:title>
  <cp:lastModifiedBy>Sheikh Sarafat Hossain</cp:lastModifiedBy>
  <cp:revision>4</cp:revision>
  <dcterms:created xsi:type="dcterms:W3CDTF">2006-08-16T00:00:00Z</dcterms:created>
  <dcterms:modified xsi:type="dcterms:W3CDTF">2023-11-27T11:18:16Z</dcterms:modified>
  <dc:identifier>DAF1KTYB1Bs</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2023-11-27T11:11:13Z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ac8aa0a2-e991-49a7-9053-0147231359d0</vt:lpwstr>
  </property>
  <property fmtid="{D5CDD505-2E9C-101B-9397-08002B2CF9AE}" pid="7" name="MSIP_Label_defa4170-0d19-0005-0004-bc88714345d2_ActionId">
    <vt:lpwstr>7b407139-634b-4f69-82da-4c2433b6d1f3</vt:lpwstr>
  </property>
  <property fmtid="{D5CDD505-2E9C-101B-9397-08002B2CF9AE}" pid="8" name="MSIP_Label_defa4170-0d19-0005-0004-bc88714345d2_ContentBits">
    <vt:lpwstr>0</vt:lpwstr>
  </property>
</Properties>
</file>